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8" r:id="rId2"/>
    <p:sldId id="264" r:id="rId3"/>
    <p:sldId id="265" r:id="rId4"/>
    <p:sldId id="257" r:id="rId5"/>
    <p:sldId id="279" r:id="rId6"/>
    <p:sldId id="272" r:id="rId7"/>
    <p:sldId id="273" r:id="rId8"/>
    <p:sldId id="274" r:id="rId9"/>
    <p:sldId id="280" r:id="rId10"/>
    <p:sldId id="278" r:id="rId11"/>
    <p:sldId id="281" r:id="rId12"/>
    <p:sldId id="282" r:id="rId13"/>
    <p:sldId id="263" r:id="rId14"/>
    <p:sldId id="277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9" autoAdjust="0"/>
    <p:restoredTop sz="86387" autoAdjust="0"/>
  </p:normalViewPr>
  <p:slideViewPr>
    <p:cSldViewPr snapToGrid="0" snapToObjects="1">
      <p:cViewPr varScale="1">
        <p:scale>
          <a:sx n="97" d="100"/>
          <a:sy n="97" d="100"/>
        </p:scale>
        <p:origin x="20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CD95F-5D39-4D78-B613-502DBE1AECA9}" type="doc">
      <dgm:prSet loTypeId="urn:microsoft.com/office/officeart/2009/3/layout/StepUp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7EC0FA47-B1C0-46E5-9565-CC553ECC74D2}">
      <dgm:prSet custT="1"/>
      <dgm:spPr/>
      <dgm:t>
        <a:bodyPr/>
        <a:lstStyle/>
        <a:p>
          <a:pPr algn="l" rtl="0"/>
          <a:r>
            <a:rPr lang="en-US" sz="1600" b="1" baseline="0" dirty="0" smtClean="0"/>
            <a:t>Hotspot analysis of degraded peatlands</a:t>
          </a:r>
          <a:endParaRPr lang="nl-NL" sz="1600" dirty="0"/>
        </a:p>
      </dgm:t>
    </dgm:pt>
    <dgm:pt modelId="{C108A628-74FC-4FB1-936B-48450131F2BF}" type="parTrans" cxnId="{ADCCB9BE-6AD3-4FB8-8BDF-996BDB08F65D}">
      <dgm:prSet/>
      <dgm:spPr/>
      <dgm:t>
        <a:bodyPr/>
        <a:lstStyle/>
        <a:p>
          <a:endParaRPr lang="nl-NL"/>
        </a:p>
      </dgm:t>
    </dgm:pt>
    <dgm:pt modelId="{B1E5F58C-28A2-4C03-99C2-5FCB039C03D5}" type="sibTrans" cxnId="{ADCCB9BE-6AD3-4FB8-8BDF-996BDB08F65D}">
      <dgm:prSet/>
      <dgm:spPr/>
      <dgm:t>
        <a:bodyPr/>
        <a:lstStyle/>
        <a:p>
          <a:endParaRPr lang="nl-NL"/>
        </a:p>
      </dgm:t>
    </dgm:pt>
    <dgm:pt modelId="{93926F58-6010-466B-9160-E388B1A8322B}">
      <dgm:prSet custT="1"/>
      <dgm:spPr/>
      <dgm:t>
        <a:bodyPr/>
        <a:lstStyle/>
        <a:p>
          <a:pPr rtl="0"/>
          <a:r>
            <a:rPr lang="en-US" sz="1600" b="1" baseline="0" dirty="0" smtClean="0"/>
            <a:t>An online Global Peatland Hotspot Atlas</a:t>
          </a:r>
          <a:r>
            <a:rPr lang="en-US" sz="1600" baseline="0" dirty="0" smtClean="0"/>
            <a:t> </a:t>
          </a:r>
          <a:endParaRPr lang="nl-NL" sz="1600" dirty="0"/>
        </a:p>
      </dgm:t>
    </dgm:pt>
    <dgm:pt modelId="{2FDB91EF-6711-48AB-B7DD-A3972A8BFD8A}" type="parTrans" cxnId="{F74B7BF6-6F79-4E3D-B03A-620383E3015B}">
      <dgm:prSet/>
      <dgm:spPr/>
      <dgm:t>
        <a:bodyPr/>
        <a:lstStyle/>
        <a:p>
          <a:endParaRPr lang="nl-NL"/>
        </a:p>
      </dgm:t>
    </dgm:pt>
    <dgm:pt modelId="{F1D9AF9F-5CB5-47A1-93B1-C0D7B28E73D4}" type="sibTrans" cxnId="{F74B7BF6-6F79-4E3D-B03A-620383E3015B}">
      <dgm:prSet/>
      <dgm:spPr/>
      <dgm:t>
        <a:bodyPr/>
        <a:lstStyle/>
        <a:p>
          <a:endParaRPr lang="nl-NL"/>
        </a:p>
      </dgm:t>
    </dgm:pt>
    <dgm:pt modelId="{99ED0667-D4C5-4EA0-B8AD-A08989FA3223}">
      <dgm:prSet custT="1"/>
      <dgm:spPr/>
      <dgm:t>
        <a:bodyPr/>
        <a:lstStyle/>
        <a:p>
          <a:pPr rtl="0"/>
          <a:r>
            <a:rPr lang="en-US" sz="1600" b="1" baseline="0" dirty="0" smtClean="0"/>
            <a:t>International collaboration  for targeted finance</a:t>
          </a:r>
          <a:endParaRPr lang="nl-NL" sz="1600" dirty="0"/>
        </a:p>
      </dgm:t>
    </dgm:pt>
    <dgm:pt modelId="{902F0956-49D9-46CC-97B5-24780B9B59A6}" type="parTrans" cxnId="{971E23B1-ADFA-42CC-9B47-CA0939561AD4}">
      <dgm:prSet/>
      <dgm:spPr/>
      <dgm:t>
        <a:bodyPr/>
        <a:lstStyle/>
        <a:p>
          <a:endParaRPr lang="nl-NL"/>
        </a:p>
      </dgm:t>
    </dgm:pt>
    <dgm:pt modelId="{F2CFF8A6-FFBE-4DE3-B63D-CCF5A19ED4A7}" type="sibTrans" cxnId="{971E23B1-ADFA-42CC-9B47-CA0939561AD4}">
      <dgm:prSet/>
      <dgm:spPr/>
      <dgm:t>
        <a:bodyPr/>
        <a:lstStyle/>
        <a:p>
          <a:endParaRPr lang="nl-NL"/>
        </a:p>
      </dgm:t>
    </dgm:pt>
    <dgm:pt modelId="{A4DE7276-0A06-4525-9154-59E370EC1DD2}">
      <dgm:prSet custT="1"/>
      <dgm:spPr/>
      <dgm:t>
        <a:bodyPr/>
        <a:lstStyle/>
        <a:p>
          <a:pPr rtl="0"/>
          <a:r>
            <a:rPr lang="en-US" sz="1600" b="1" baseline="0" dirty="0" smtClean="0"/>
            <a:t>Capacity building and upscaling</a:t>
          </a:r>
          <a:r>
            <a:rPr lang="en-US" sz="1600" baseline="0" dirty="0" smtClean="0"/>
            <a:t> </a:t>
          </a:r>
          <a:endParaRPr lang="nl-NL" sz="1600" dirty="0"/>
        </a:p>
      </dgm:t>
    </dgm:pt>
    <dgm:pt modelId="{0584362F-0555-4EF3-B613-E6D22DEBDB99}" type="parTrans" cxnId="{9198A2C7-B084-4B41-A00C-2EA5B555B56A}">
      <dgm:prSet/>
      <dgm:spPr/>
      <dgm:t>
        <a:bodyPr/>
        <a:lstStyle/>
        <a:p>
          <a:endParaRPr lang="nl-NL"/>
        </a:p>
      </dgm:t>
    </dgm:pt>
    <dgm:pt modelId="{78DC49FF-8771-474E-B5AF-ACDDFE50CEF0}" type="sibTrans" cxnId="{9198A2C7-B084-4B41-A00C-2EA5B555B56A}">
      <dgm:prSet/>
      <dgm:spPr/>
      <dgm:t>
        <a:bodyPr/>
        <a:lstStyle/>
        <a:p>
          <a:endParaRPr lang="nl-NL"/>
        </a:p>
      </dgm:t>
    </dgm:pt>
    <dgm:pt modelId="{697317D9-753B-4E1B-BB36-25E239F662FA}">
      <dgm:prSet custT="1"/>
      <dgm:spPr/>
      <dgm:t>
        <a:bodyPr/>
        <a:lstStyle/>
        <a:p>
          <a:pPr rtl="0"/>
          <a:r>
            <a:rPr lang="en-US" sz="1600" b="1" baseline="0" dirty="0" smtClean="0"/>
            <a:t>Large scale implementation  via major </a:t>
          </a:r>
          <a:r>
            <a:rPr lang="en-US" sz="1600" b="1" baseline="0" dirty="0" err="1" smtClean="0"/>
            <a:t>programmes</a:t>
          </a:r>
          <a:r>
            <a:rPr lang="en-US" sz="1600" b="1" baseline="0" dirty="0" smtClean="0"/>
            <a:t> </a:t>
          </a:r>
          <a:endParaRPr lang="nl-NL" sz="1600" dirty="0"/>
        </a:p>
      </dgm:t>
    </dgm:pt>
    <dgm:pt modelId="{3DD156C0-96B9-49B7-A41B-8D1835BBD726}" type="parTrans" cxnId="{50FC4977-2778-4B74-A727-52A3451B1630}">
      <dgm:prSet/>
      <dgm:spPr/>
      <dgm:t>
        <a:bodyPr/>
        <a:lstStyle/>
        <a:p>
          <a:endParaRPr lang="nl-NL"/>
        </a:p>
      </dgm:t>
    </dgm:pt>
    <dgm:pt modelId="{13E4E11F-B11D-4F53-B830-1EC9D4434177}" type="sibTrans" cxnId="{50FC4977-2778-4B74-A727-52A3451B1630}">
      <dgm:prSet/>
      <dgm:spPr/>
      <dgm:t>
        <a:bodyPr/>
        <a:lstStyle/>
        <a:p>
          <a:endParaRPr lang="nl-NL"/>
        </a:p>
      </dgm:t>
    </dgm:pt>
    <dgm:pt modelId="{0E173815-102B-4014-80AD-880CB524C08D}" type="pres">
      <dgm:prSet presAssocID="{770CD95F-5D39-4D78-B613-502DBE1AEC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3230D7-B69C-4AE6-B0BD-F28C1CC63D05}" type="pres">
      <dgm:prSet presAssocID="{7EC0FA47-B1C0-46E5-9565-CC553ECC74D2}" presName="composite" presStyleCnt="0"/>
      <dgm:spPr/>
    </dgm:pt>
    <dgm:pt modelId="{5494C441-638F-43A7-AD92-06CE0ACD5A7B}" type="pres">
      <dgm:prSet presAssocID="{7EC0FA47-B1C0-46E5-9565-CC553ECC74D2}" presName="LShape" presStyleLbl="alignNode1" presStyleIdx="0" presStyleCnt="9" custLinFactNeighborX="-212" custLinFactNeighborY="37339"/>
      <dgm:spPr/>
    </dgm:pt>
    <dgm:pt modelId="{386807DA-08E3-49EA-89DD-D891E8B128C2}" type="pres">
      <dgm:prSet presAssocID="{7EC0FA47-B1C0-46E5-9565-CC553ECC74D2}" presName="ParentText" presStyleLbl="revTx" presStyleIdx="0" presStyleCnt="5" custScaleX="79760" custLinFactNeighborX="-3470" custLinFactNeighborY="26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F5F13-3BF0-45CD-9D94-A30BB15E99F2}" type="pres">
      <dgm:prSet presAssocID="{7EC0FA47-B1C0-46E5-9565-CC553ECC74D2}" presName="Triangle" presStyleLbl="alignNode1" presStyleIdx="1" presStyleCnt="9" custLinFactY="49739" custLinFactNeighborX="-17963" custLinFactNeighborY="100000"/>
      <dgm:spPr/>
    </dgm:pt>
    <dgm:pt modelId="{3F8CF837-BFB5-4407-BE10-F5D067A07770}" type="pres">
      <dgm:prSet presAssocID="{B1E5F58C-28A2-4C03-99C2-5FCB039C03D5}" presName="sibTrans" presStyleCnt="0"/>
      <dgm:spPr/>
    </dgm:pt>
    <dgm:pt modelId="{129A9747-254C-499F-9203-E2017AE95CF9}" type="pres">
      <dgm:prSet presAssocID="{B1E5F58C-28A2-4C03-99C2-5FCB039C03D5}" presName="space" presStyleCnt="0"/>
      <dgm:spPr/>
    </dgm:pt>
    <dgm:pt modelId="{BD6CBD26-2405-4173-ADC0-6C9375295052}" type="pres">
      <dgm:prSet presAssocID="{93926F58-6010-466B-9160-E388B1A8322B}" presName="composite" presStyleCnt="0"/>
      <dgm:spPr/>
    </dgm:pt>
    <dgm:pt modelId="{4C009B7C-9624-4551-BC66-A25C0E55D0EC}" type="pres">
      <dgm:prSet presAssocID="{93926F58-6010-466B-9160-E388B1A8322B}" presName="LShape" presStyleLbl="alignNode1" presStyleIdx="2" presStyleCnt="9" custLinFactNeighborX="-5100" custLinFactNeighborY="4314"/>
      <dgm:spPr/>
    </dgm:pt>
    <dgm:pt modelId="{E82E213A-F491-4D59-971D-8E8A8888EAEE}" type="pres">
      <dgm:prSet presAssocID="{93926F58-6010-466B-9160-E388B1A8322B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20153-E7B2-48AB-B769-BA63E91C3580}" type="pres">
      <dgm:prSet presAssocID="{93926F58-6010-466B-9160-E388B1A8322B}" presName="Triangle" presStyleLbl="alignNode1" presStyleIdx="3" presStyleCnt="9"/>
      <dgm:spPr/>
    </dgm:pt>
    <dgm:pt modelId="{FDD2FF91-1902-4CEB-BD69-FC813ECE091E}" type="pres">
      <dgm:prSet presAssocID="{F1D9AF9F-5CB5-47A1-93B1-C0D7B28E73D4}" presName="sibTrans" presStyleCnt="0"/>
      <dgm:spPr/>
    </dgm:pt>
    <dgm:pt modelId="{DC7090E7-61D5-44A2-91E6-567064B07289}" type="pres">
      <dgm:prSet presAssocID="{F1D9AF9F-5CB5-47A1-93B1-C0D7B28E73D4}" presName="space" presStyleCnt="0"/>
      <dgm:spPr/>
    </dgm:pt>
    <dgm:pt modelId="{C428709A-A165-4E3C-A556-1B6FE95FFD91}" type="pres">
      <dgm:prSet presAssocID="{99ED0667-D4C5-4EA0-B8AD-A08989FA3223}" presName="composite" presStyleCnt="0"/>
      <dgm:spPr/>
    </dgm:pt>
    <dgm:pt modelId="{77BB2AF2-6B33-4B2F-89D8-7539D1071933}" type="pres">
      <dgm:prSet presAssocID="{99ED0667-D4C5-4EA0-B8AD-A08989FA3223}" presName="LShape" presStyleLbl="alignNode1" presStyleIdx="4" presStyleCnt="9" custLinFactNeighborX="-629" custLinFactNeighborY="-6052"/>
      <dgm:spPr/>
    </dgm:pt>
    <dgm:pt modelId="{9DBCCBED-A124-401F-B99A-1D79EC7CEF37}" type="pres">
      <dgm:prSet presAssocID="{99ED0667-D4C5-4EA0-B8AD-A08989FA322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6AD78-4B68-4D35-9F8C-AC07F2CF1E1D}" type="pres">
      <dgm:prSet presAssocID="{99ED0667-D4C5-4EA0-B8AD-A08989FA3223}" presName="Triangle" presStyleLbl="alignNode1" presStyleIdx="5" presStyleCnt="9"/>
      <dgm:spPr/>
    </dgm:pt>
    <dgm:pt modelId="{1624D140-67E2-4890-83EF-E4D99A2DB809}" type="pres">
      <dgm:prSet presAssocID="{F2CFF8A6-FFBE-4DE3-B63D-CCF5A19ED4A7}" presName="sibTrans" presStyleCnt="0"/>
      <dgm:spPr/>
    </dgm:pt>
    <dgm:pt modelId="{E0D5FC30-7727-4E30-9CCF-DDFC8AB4A941}" type="pres">
      <dgm:prSet presAssocID="{F2CFF8A6-FFBE-4DE3-B63D-CCF5A19ED4A7}" presName="space" presStyleCnt="0"/>
      <dgm:spPr/>
    </dgm:pt>
    <dgm:pt modelId="{B699868D-063B-4BF6-B8F5-5252E23996F9}" type="pres">
      <dgm:prSet presAssocID="{A4DE7276-0A06-4525-9154-59E370EC1DD2}" presName="composite" presStyleCnt="0"/>
      <dgm:spPr/>
    </dgm:pt>
    <dgm:pt modelId="{1E027BB7-C837-4F55-ABC6-AF5F925F9DBD}" type="pres">
      <dgm:prSet presAssocID="{A4DE7276-0A06-4525-9154-59E370EC1DD2}" presName="LShape" presStyleLbl="alignNode1" presStyleIdx="6" presStyleCnt="9" custScaleX="88057" custScaleY="105361" custLinFactNeighborX="1020" custLinFactNeighborY="-15838"/>
      <dgm:spPr/>
    </dgm:pt>
    <dgm:pt modelId="{1B7E2728-CF9F-4FCB-B0BA-7DFB9415053F}" type="pres">
      <dgm:prSet presAssocID="{A4DE7276-0A06-4525-9154-59E370EC1DD2}" presName="ParentText" presStyleLbl="revTx" presStyleIdx="3" presStyleCnt="5" custScaleX="93825" custLinFactNeighborX="4519" custLinFactNeighborY="-7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B956B-4C55-407D-A94B-37B783321050}" type="pres">
      <dgm:prSet presAssocID="{A4DE7276-0A06-4525-9154-59E370EC1DD2}" presName="Triangle" presStyleLbl="alignNode1" presStyleIdx="7" presStyleCnt="9" custLinFactNeighborX="41915" custLinFactNeighborY="-29939"/>
      <dgm:spPr/>
    </dgm:pt>
    <dgm:pt modelId="{1806668D-E002-426B-8366-FE660A9D170F}" type="pres">
      <dgm:prSet presAssocID="{78DC49FF-8771-474E-B5AF-ACDDFE50CEF0}" presName="sibTrans" presStyleCnt="0"/>
      <dgm:spPr/>
    </dgm:pt>
    <dgm:pt modelId="{C41127AB-F925-462B-8765-57A5C4E04C91}" type="pres">
      <dgm:prSet presAssocID="{78DC49FF-8771-474E-B5AF-ACDDFE50CEF0}" presName="space" presStyleCnt="0"/>
      <dgm:spPr/>
    </dgm:pt>
    <dgm:pt modelId="{E1E8A73F-2496-4C7C-B118-60EF9B507B1E}" type="pres">
      <dgm:prSet presAssocID="{697317D9-753B-4E1B-BB36-25E239F662FA}" presName="composite" presStyleCnt="0"/>
      <dgm:spPr/>
    </dgm:pt>
    <dgm:pt modelId="{A24F9700-6F3F-4676-9DB8-31F517E2A1A6}" type="pres">
      <dgm:prSet presAssocID="{697317D9-753B-4E1B-BB36-25E239F662FA}" presName="LShape" presStyleLbl="alignNode1" presStyleIdx="8" presStyleCnt="9" custLinFactNeighborX="-3905" custLinFactNeighborY="-56017"/>
      <dgm:spPr/>
    </dgm:pt>
    <dgm:pt modelId="{F0233519-9A2D-4000-91F3-B60D100C45C1}" type="pres">
      <dgm:prSet presAssocID="{697317D9-753B-4E1B-BB36-25E239F662FA}" presName="ParentText" presStyleLbl="revTx" presStyleIdx="4" presStyleCnt="5" custScaleX="110649" custScaleY="100551" custLinFactNeighborX="9430" custLinFactNeighborY="-4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4B7BF6-6F79-4E3D-B03A-620383E3015B}" srcId="{770CD95F-5D39-4D78-B613-502DBE1AECA9}" destId="{93926F58-6010-466B-9160-E388B1A8322B}" srcOrd="1" destOrd="0" parTransId="{2FDB91EF-6711-48AB-B7DD-A3972A8BFD8A}" sibTransId="{F1D9AF9F-5CB5-47A1-93B1-C0D7B28E73D4}"/>
    <dgm:cxn modelId="{F1F9B78C-DBC6-471C-B069-C0FF9272AABE}" type="presOf" srcId="{697317D9-753B-4E1B-BB36-25E239F662FA}" destId="{F0233519-9A2D-4000-91F3-B60D100C45C1}" srcOrd="0" destOrd="0" presId="urn:microsoft.com/office/officeart/2009/3/layout/StepUpProcess"/>
    <dgm:cxn modelId="{971E23B1-ADFA-42CC-9B47-CA0939561AD4}" srcId="{770CD95F-5D39-4D78-B613-502DBE1AECA9}" destId="{99ED0667-D4C5-4EA0-B8AD-A08989FA3223}" srcOrd="2" destOrd="0" parTransId="{902F0956-49D9-46CC-97B5-24780B9B59A6}" sibTransId="{F2CFF8A6-FFBE-4DE3-B63D-CCF5A19ED4A7}"/>
    <dgm:cxn modelId="{F9C7C9BC-EC7C-4342-8DDD-0CE417DA9970}" type="presOf" srcId="{A4DE7276-0A06-4525-9154-59E370EC1DD2}" destId="{1B7E2728-CF9F-4FCB-B0BA-7DFB9415053F}" srcOrd="0" destOrd="0" presId="urn:microsoft.com/office/officeart/2009/3/layout/StepUpProcess"/>
    <dgm:cxn modelId="{9198A2C7-B084-4B41-A00C-2EA5B555B56A}" srcId="{770CD95F-5D39-4D78-B613-502DBE1AECA9}" destId="{A4DE7276-0A06-4525-9154-59E370EC1DD2}" srcOrd="3" destOrd="0" parTransId="{0584362F-0555-4EF3-B613-E6D22DEBDB99}" sibTransId="{78DC49FF-8771-474E-B5AF-ACDDFE50CEF0}"/>
    <dgm:cxn modelId="{ADCCB9BE-6AD3-4FB8-8BDF-996BDB08F65D}" srcId="{770CD95F-5D39-4D78-B613-502DBE1AECA9}" destId="{7EC0FA47-B1C0-46E5-9565-CC553ECC74D2}" srcOrd="0" destOrd="0" parTransId="{C108A628-74FC-4FB1-936B-48450131F2BF}" sibTransId="{B1E5F58C-28A2-4C03-99C2-5FCB039C03D5}"/>
    <dgm:cxn modelId="{F121CE87-7406-4FCC-A81B-A45127692FB7}" type="presOf" srcId="{7EC0FA47-B1C0-46E5-9565-CC553ECC74D2}" destId="{386807DA-08E3-49EA-89DD-D891E8B128C2}" srcOrd="0" destOrd="0" presId="urn:microsoft.com/office/officeart/2009/3/layout/StepUpProcess"/>
    <dgm:cxn modelId="{DDCFAE76-474D-4647-A312-773D5FF928AA}" type="presOf" srcId="{99ED0667-D4C5-4EA0-B8AD-A08989FA3223}" destId="{9DBCCBED-A124-401F-B99A-1D79EC7CEF37}" srcOrd="0" destOrd="0" presId="urn:microsoft.com/office/officeart/2009/3/layout/StepUpProcess"/>
    <dgm:cxn modelId="{2C82182C-206A-4BA1-941B-3EB902E128D5}" type="presOf" srcId="{93926F58-6010-466B-9160-E388B1A8322B}" destId="{E82E213A-F491-4D59-971D-8E8A8888EAEE}" srcOrd="0" destOrd="0" presId="urn:microsoft.com/office/officeart/2009/3/layout/StepUpProcess"/>
    <dgm:cxn modelId="{D74513E5-C0FC-4D91-917D-5A63F2A873AF}" type="presOf" srcId="{770CD95F-5D39-4D78-B613-502DBE1AECA9}" destId="{0E173815-102B-4014-80AD-880CB524C08D}" srcOrd="0" destOrd="0" presId="urn:microsoft.com/office/officeart/2009/3/layout/StepUpProcess"/>
    <dgm:cxn modelId="{50FC4977-2778-4B74-A727-52A3451B1630}" srcId="{770CD95F-5D39-4D78-B613-502DBE1AECA9}" destId="{697317D9-753B-4E1B-BB36-25E239F662FA}" srcOrd="4" destOrd="0" parTransId="{3DD156C0-96B9-49B7-A41B-8D1835BBD726}" sibTransId="{13E4E11F-B11D-4F53-B830-1EC9D4434177}"/>
    <dgm:cxn modelId="{C25FED60-F3F3-4681-A586-3E6B41E8B8CD}" type="presParOf" srcId="{0E173815-102B-4014-80AD-880CB524C08D}" destId="{F63230D7-B69C-4AE6-B0BD-F28C1CC63D05}" srcOrd="0" destOrd="0" presId="urn:microsoft.com/office/officeart/2009/3/layout/StepUpProcess"/>
    <dgm:cxn modelId="{36984BF7-EA6D-4197-8CC4-F81BBBC0BB89}" type="presParOf" srcId="{F63230D7-B69C-4AE6-B0BD-F28C1CC63D05}" destId="{5494C441-638F-43A7-AD92-06CE0ACD5A7B}" srcOrd="0" destOrd="0" presId="urn:microsoft.com/office/officeart/2009/3/layout/StepUpProcess"/>
    <dgm:cxn modelId="{2AA70EED-94CF-4587-985A-AD4E0600B965}" type="presParOf" srcId="{F63230D7-B69C-4AE6-B0BD-F28C1CC63D05}" destId="{386807DA-08E3-49EA-89DD-D891E8B128C2}" srcOrd="1" destOrd="0" presId="urn:microsoft.com/office/officeart/2009/3/layout/StepUpProcess"/>
    <dgm:cxn modelId="{B4086046-A40A-43B7-864F-67938E61B6D9}" type="presParOf" srcId="{F63230D7-B69C-4AE6-B0BD-F28C1CC63D05}" destId="{A2EF5F13-3BF0-45CD-9D94-A30BB15E99F2}" srcOrd="2" destOrd="0" presId="urn:microsoft.com/office/officeart/2009/3/layout/StepUpProcess"/>
    <dgm:cxn modelId="{47BC78C8-660D-42FF-84BE-51659A4CC3E7}" type="presParOf" srcId="{0E173815-102B-4014-80AD-880CB524C08D}" destId="{3F8CF837-BFB5-4407-BE10-F5D067A07770}" srcOrd="1" destOrd="0" presId="urn:microsoft.com/office/officeart/2009/3/layout/StepUpProcess"/>
    <dgm:cxn modelId="{B88845A0-3819-4F78-AC46-68F3E05B0FA6}" type="presParOf" srcId="{3F8CF837-BFB5-4407-BE10-F5D067A07770}" destId="{129A9747-254C-499F-9203-E2017AE95CF9}" srcOrd="0" destOrd="0" presId="urn:microsoft.com/office/officeart/2009/3/layout/StepUpProcess"/>
    <dgm:cxn modelId="{DCA0C047-ED22-4E79-83D3-808A44E269A2}" type="presParOf" srcId="{0E173815-102B-4014-80AD-880CB524C08D}" destId="{BD6CBD26-2405-4173-ADC0-6C9375295052}" srcOrd="2" destOrd="0" presId="urn:microsoft.com/office/officeart/2009/3/layout/StepUpProcess"/>
    <dgm:cxn modelId="{A049087C-0DF8-4D7C-A65A-F51EE7975DB4}" type="presParOf" srcId="{BD6CBD26-2405-4173-ADC0-6C9375295052}" destId="{4C009B7C-9624-4551-BC66-A25C0E55D0EC}" srcOrd="0" destOrd="0" presId="urn:microsoft.com/office/officeart/2009/3/layout/StepUpProcess"/>
    <dgm:cxn modelId="{FBB03A4B-7290-4EC9-89CF-93F91532801F}" type="presParOf" srcId="{BD6CBD26-2405-4173-ADC0-6C9375295052}" destId="{E82E213A-F491-4D59-971D-8E8A8888EAEE}" srcOrd="1" destOrd="0" presId="urn:microsoft.com/office/officeart/2009/3/layout/StepUpProcess"/>
    <dgm:cxn modelId="{A88DC98A-75B5-418B-83A5-9486D318A55C}" type="presParOf" srcId="{BD6CBD26-2405-4173-ADC0-6C9375295052}" destId="{03420153-E7B2-48AB-B769-BA63E91C3580}" srcOrd="2" destOrd="0" presId="urn:microsoft.com/office/officeart/2009/3/layout/StepUpProcess"/>
    <dgm:cxn modelId="{7EBF3DAB-0024-4747-8071-3839E45FEEE0}" type="presParOf" srcId="{0E173815-102B-4014-80AD-880CB524C08D}" destId="{FDD2FF91-1902-4CEB-BD69-FC813ECE091E}" srcOrd="3" destOrd="0" presId="urn:microsoft.com/office/officeart/2009/3/layout/StepUpProcess"/>
    <dgm:cxn modelId="{AB3369E2-58A6-4444-B23A-0178C185A701}" type="presParOf" srcId="{FDD2FF91-1902-4CEB-BD69-FC813ECE091E}" destId="{DC7090E7-61D5-44A2-91E6-567064B07289}" srcOrd="0" destOrd="0" presId="urn:microsoft.com/office/officeart/2009/3/layout/StepUpProcess"/>
    <dgm:cxn modelId="{32698DFF-4F20-4618-A94A-C2B96E470946}" type="presParOf" srcId="{0E173815-102B-4014-80AD-880CB524C08D}" destId="{C428709A-A165-4E3C-A556-1B6FE95FFD91}" srcOrd="4" destOrd="0" presId="urn:microsoft.com/office/officeart/2009/3/layout/StepUpProcess"/>
    <dgm:cxn modelId="{8FC9A6A0-5BAF-4770-9693-430B4F53EC88}" type="presParOf" srcId="{C428709A-A165-4E3C-A556-1B6FE95FFD91}" destId="{77BB2AF2-6B33-4B2F-89D8-7539D1071933}" srcOrd="0" destOrd="0" presId="urn:microsoft.com/office/officeart/2009/3/layout/StepUpProcess"/>
    <dgm:cxn modelId="{7F8F4EBD-C648-4CAF-AA57-3FA2B06EE99C}" type="presParOf" srcId="{C428709A-A165-4E3C-A556-1B6FE95FFD91}" destId="{9DBCCBED-A124-401F-B99A-1D79EC7CEF37}" srcOrd="1" destOrd="0" presId="urn:microsoft.com/office/officeart/2009/3/layout/StepUpProcess"/>
    <dgm:cxn modelId="{5C1197D6-E8A1-4BCE-B335-729E8C2020AA}" type="presParOf" srcId="{C428709A-A165-4E3C-A556-1B6FE95FFD91}" destId="{D286AD78-4B68-4D35-9F8C-AC07F2CF1E1D}" srcOrd="2" destOrd="0" presId="urn:microsoft.com/office/officeart/2009/3/layout/StepUpProcess"/>
    <dgm:cxn modelId="{F612EDF7-3C94-4151-8159-11E0E8865404}" type="presParOf" srcId="{0E173815-102B-4014-80AD-880CB524C08D}" destId="{1624D140-67E2-4890-83EF-E4D99A2DB809}" srcOrd="5" destOrd="0" presId="urn:microsoft.com/office/officeart/2009/3/layout/StepUpProcess"/>
    <dgm:cxn modelId="{EC679FB2-B87F-4629-99C5-DC120F9A7EC8}" type="presParOf" srcId="{1624D140-67E2-4890-83EF-E4D99A2DB809}" destId="{E0D5FC30-7727-4E30-9CCF-DDFC8AB4A941}" srcOrd="0" destOrd="0" presId="urn:microsoft.com/office/officeart/2009/3/layout/StepUpProcess"/>
    <dgm:cxn modelId="{62BBC4D8-C336-468D-8437-205D799335B6}" type="presParOf" srcId="{0E173815-102B-4014-80AD-880CB524C08D}" destId="{B699868D-063B-4BF6-B8F5-5252E23996F9}" srcOrd="6" destOrd="0" presId="urn:microsoft.com/office/officeart/2009/3/layout/StepUpProcess"/>
    <dgm:cxn modelId="{439B6491-5AA8-47AC-9F59-6E7B017FE047}" type="presParOf" srcId="{B699868D-063B-4BF6-B8F5-5252E23996F9}" destId="{1E027BB7-C837-4F55-ABC6-AF5F925F9DBD}" srcOrd="0" destOrd="0" presId="urn:microsoft.com/office/officeart/2009/3/layout/StepUpProcess"/>
    <dgm:cxn modelId="{8ECC5B5F-02B6-441A-9962-20769D3CD396}" type="presParOf" srcId="{B699868D-063B-4BF6-B8F5-5252E23996F9}" destId="{1B7E2728-CF9F-4FCB-B0BA-7DFB9415053F}" srcOrd="1" destOrd="0" presId="urn:microsoft.com/office/officeart/2009/3/layout/StepUpProcess"/>
    <dgm:cxn modelId="{EA5B7E09-BCC6-4D5C-B870-49F3F636B14F}" type="presParOf" srcId="{B699868D-063B-4BF6-B8F5-5252E23996F9}" destId="{544B956B-4C55-407D-A94B-37B783321050}" srcOrd="2" destOrd="0" presId="urn:microsoft.com/office/officeart/2009/3/layout/StepUpProcess"/>
    <dgm:cxn modelId="{41DC4065-25D4-4B29-AF3B-BF67DB500551}" type="presParOf" srcId="{0E173815-102B-4014-80AD-880CB524C08D}" destId="{1806668D-E002-426B-8366-FE660A9D170F}" srcOrd="7" destOrd="0" presId="urn:microsoft.com/office/officeart/2009/3/layout/StepUpProcess"/>
    <dgm:cxn modelId="{82FE0E04-BC6C-44BA-B5F3-BE6DB54C5651}" type="presParOf" srcId="{1806668D-E002-426B-8366-FE660A9D170F}" destId="{C41127AB-F925-462B-8765-57A5C4E04C91}" srcOrd="0" destOrd="0" presId="urn:microsoft.com/office/officeart/2009/3/layout/StepUpProcess"/>
    <dgm:cxn modelId="{CF51FD64-B1E1-442D-AF8D-CD13E934E25F}" type="presParOf" srcId="{0E173815-102B-4014-80AD-880CB524C08D}" destId="{E1E8A73F-2496-4C7C-B118-60EF9B507B1E}" srcOrd="8" destOrd="0" presId="urn:microsoft.com/office/officeart/2009/3/layout/StepUpProcess"/>
    <dgm:cxn modelId="{2B13C1DF-63D4-4C88-B16D-2B3818229BDB}" type="presParOf" srcId="{E1E8A73F-2496-4C7C-B118-60EF9B507B1E}" destId="{A24F9700-6F3F-4676-9DB8-31F517E2A1A6}" srcOrd="0" destOrd="0" presId="urn:microsoft.com/office/officeart/2009/3/layout/StepUpProcess"/>
    <dgm:cxn modelId="{A4092458-BEAE-463F-92B3-69F4A8ECA0DD}" type="presParOf" srcId="{E1E8A73F-2496-4C7C-B118-60EF9B507B1E}" destId="{F0233519-9A2D-4000-91F3-B60D100C45C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23C95-8BE7-4482-892C-1AF519DB2B72}" type="datetimeFigureOut">
              <a:rPr lang="en-US" smtClean="0"/>
              <a:t>01-Dec-15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B669-4502-4F91-BCAC-8D9EECCE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1224F-2958-43C3-8565-0C9CC38E9A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5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P01477 Wetlands_Powerpoint_slide15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858"/>
          <a:stretch>
            <a:fillRect/>
          </a:stretch>
        </p:blipFill>
        <p:spPr bwMode="auto">
          <a:xfrm>
            <a:off x="0" y="424180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387475"/>
            <a:ext cx="8229600" cy="147002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4714875"/>
            <a:ext cx="8229600" cy="33655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57200" y="5051425"/>
            <a:ext cx="8229600" cy="336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92301"/>
            <a:ext cx="8229600" cy="3606799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400" baseline="0">
                <a:solidFill>
                  <a:schemeClr val="accent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57200" y="6314014"/>
            <a:ext cx="482601" cy="2137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 descr="P01477 Wetlands_Powerpoint_slide3_RGB_HR2_p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fiek 26"/>
          <p:cNvGraphicFramePr>
            <a:graphicFrameLocks/>
          </p:cNvGraphicFramePr>
          <p:nvPr/>
        </p:nvGraphicFramePr>
        <p:xfrm>
          <a:off x="465138" y="1574800"/>
          <a:ext cx="8272462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r:id="rId4" imgW="8272989" imgH="4170025" progId="Excel.Chart.8">
                  <p:embed/>
                </p:oleObj>
              </mc:Choice>
              <mc:Fallback>
                <p:oleObj r:id="rId4" imgW="8272989" imgH="4170025" progId="Excel.Chart.8">
                  <p:embed/>
                  <p:pic>
                    <p:nvPicPr>
                      <p:cNvPr id="0" name="Grafiek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574800"/>
                        <a:ext cx="8272462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 b="1" baseline="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57200" y="6314014"/>
            <a:ext cx="482601" cy="2137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3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 descr="P01477 Wetlands_Powerpoint_slide3_RGB_HR2_p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iek 8"/>
          <p:cNvGraphicFramePr>
            <a:graphicFrameLocks/>
          </p:cNvGraphicFramePr>
          <p:nvPr/>
        </p:nvGraphicFramePr>
        <p:xfrm>
          <a:off x="5461000" y="1181100"/>
          <a:ext cx="3005138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r:id="rId4" imgW="3005588" imgH="4499238" progId="Excel.Chart.8">
                  <p:embed/>
                </p:oleObj>
              </mc:Choice>
              <mc:Fallback>
                <p:oleObj r:id="rId4" imgW="3005588" imgH="4499238" progId="Excel.Chart.8">
                  <p:embed/>
                  <p:pic>
                    <p:nvPicPr>
                      <p:cNvPr id="0" name="Grafiek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181100"/>
                        <a:ext cx="3005138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92300"/>
            <a:ext cx="4711700" cy="3606800"/>
          </a:xfrm>
        </p:spPr>
        <p:txBody>
          <a:bodyPr/>
          <a:lstStyle>
            <a:lvl1pPr>
              <a:defRPr sz="1800" baseline="0">
                <a:solidFill>
                  <a:srgbClr val="333333"/>
                </a:solidFill>
              </a:defRPr>
            </a:lvl1pPr>
            <a:lvl2pPr>
              <a:defRPr sz="2400" baseline="0">
                <a:solidFill>
                  <a:srgbClr val="333333"/>
                </a:solidFill>
              </a:defRPr>
            </a:lvl2pPr>
            <a:lvl3pPr>
              <a:defRPr sz="2000">
                <a:solidFill>
                  <a:srgbClr val="333333"/>
                </a:solidFill>
              </a:defRPr>
            </a:lvl3pPr>
            <a:lvl4pPr>
              <a:defRPr sz="1800">
                <a:solidFill>
                  <a:srgbClr val="333333"/>
                </a:solidFill>
              </a:defRPr>
            </a:lvl4pPr>
            <a:lvl5pP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5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57200" y="6314014"/>
            <a:ext cx="482601" cy="2137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57200" y="6314014"/>
            <a:ext cx="482601" cy="2137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9694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2" descr="P01477 Wetlands_Powerpoint_slide15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9275" y="5083175"/>
            <a:ext cx="16398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>
            <a:noAutofit/>
          </a:bodyPr>
          <a:lstStyle>
            <a:lvl1pPr algn="l">
              <a:defRPr sz="4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 b="1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57200" y="6314014"/>
            <a:ext cx="482601" cy="21378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6"/>
          </p:nvPr>
        </p:nvSpPr>
        <p:spPr>
          <a:xfrm>
            <a:off x="457200" y="2108200"/>
            <a:ext cx="7442200" cy="166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7"/>
          </p:nvPr>
        </p:nvSpPr>
        <p:spPr>
          <a:xfrm>
            <a:off x="457200" y="1016000"/>
            <a:ext cx="8229600" cy="5461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8"/>
          </p:nvPr>
        </p:nvSpPr>
        <p:spPr>
          <a:xfrm>
            <a:off x="457199" y="4658783"/>
            <a:ext cx="6062133" cy="30056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0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892301"/>
            <a:ext cx="8229600" cy="3606799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 smtClean="0"/>
              <a:t>Text and/or image: Aller 20</a:t>
            </a:r>
            <a:endParaRPr lang="nl-NL" dirty="0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Autofit/>
          </a:bodyPr>
          <a:lstStyle>
            <a:lvl1pPr algn="l">
              <a:defRPr sz="3200" b="1" baseline="0"/>
            </a:lvl1pPr>
          </a:lstStyle>
          <a:p>
            <a:r>
              <a:rPr lang="nl-NL" dirty="0" smtClean="0"/>
              <a:t>Image and Text slide – ALLER BOLD 32</a:t>
            </a:r>
            <a:endParaRPr lang="nl-NL" dirty="0"/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Subtitle: Aller 20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64949" y="6297280"/>
            <a:ext cx="504407" cy="271999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fld id="{BB40A7C7-90CC-42A5-9BA3-33D8F0478B7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54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Presentation Name: Aller 44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nl-NL" smtClean="0"/>
              <a:t>Text: Aller 28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0617F-A7AF-42A3-9798-E7723DC11917}" type="datetimeFigureOut">
              <a:rPr lang="nl-NL"/>
              <a:pPr>
                <a:defRPr/>
              </a:pPr>
              <a:t>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45463" y="6356350"/>
            <a:ext cx="541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2D1C-BBF4-4112-8755-6A5A4A3CD0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3" t="2547" r="3096" b="3089"/>
          <a:stretch/>
        </p:blipFill>
        <p:spPr bwMode="auto">
          <a:xfrm>
            <a:off x="4276619" y="1"/>
            <a:ext cx="4905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25670" y="1862301"/>
            <a:ext cx="357877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9pPr>
          </a:lstStyle>
          <a:p>
            <a:pPr algn="ctr"/>
            <a:endParaRPr lang="nl-NL" sz="2800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nl-NL" sz="28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NL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UNFCCC </a:t>
            </a:r>
          </a:p>
          <a:p>
            <a:pPr algn="ctr"/>
            <a:r>
              <a:rPr lang="nl-NL" sz="2800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Cop</a:t>
            </a:r>
            <a:r>
              <a:rPr lang="nl-NL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21</a:t>
            </a:r>
            <a:r>
              <a:rPr lang="nl-NL" sz="2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sz="28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nl-NL" sz="28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Paris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Experiences </a:t>
            </a:r>
            <a:r>
              <a:rPr lang="en-US" sz="2800" dirty="0"/>
              <a:t>on implementation of ecosystem-based approaches to climate change </a:t>
            </a:r>
            <a:r>
              <a:rPr lang="en-US" sz="2800" dirty="0" smtClean="0"/>
              <a:t>mitigation                in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peatlands</a:t>
            </a: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3601" y="6314014"/>
            <a:ext cx="2895600" cy="213783"/>
          </a:xfrm>
        </p:spPr>
        <p:txBody>
          <a:bodyPr/>
          <a:lstStyle/>
          <a:p>
            <a:r>
              <a:rPr lang="fr-CA" dirty="0"/>
              <a:t>Rio Conventions </a:t>
            </a:r>
            <a:r>
              <a:rPr lang="fr-CA" dirty="0" err="1"/>
              <a:t>Pavilion</a:t>
            </a:r>
            <a:endParaRPr lang="nl-NL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63601" y="6570133"/>
            <a:ext cx="2895600" cy="151342"/>
          </a:xfrm>
        </p:spPr>
        <p:txBody>
          <a:bodyPr/>
          <a:lstStyle/>
          <a:p>
            <a:r>
              <a:rPr lang="nl-NL" dirty="0" smtClean="0"/>
              <a:t>December 1,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0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The </a:t>
            </a:r>
            <a:r>
              <a:rPr lang="en-US" dirty="0" err="1" smtClean="0"/>
              <a:t>PeatRus</a:t>
            </a:r>
            <a:r>
              <a:rPr lang="en-US" dirty="0" smtClean="0"/>
              <a:t> project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Picture 2" descr="E:\____________\2011_PeatRus\HANNOVER\DSC07783A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916" y="2726679"/>
            <a:ext cx="4167890" cy="30549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354460"/>
            <a:ext cx="45212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Implemented under the German International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Climate Initiative (IKI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Facilitated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through German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Development Bank  (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KfW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Managed by Wetlands International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1200" y="981277"/>
            <a:ext cx="4622800" cy="2262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Response to large peat fires around Moscow in 2010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High level bilateral decision for international collaboration and  exchange of expertise.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itchFamily="34" charset="0"/>
              </a:rPr>
              <a:t>German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itchFamily="34" charset="0"/>
              </a:rPr>
              <a:t>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itchFamily="34" charset="0"/>
              </a:rPr>
              <a:t>IKI) finance: 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€   5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million</a:t>
            </a:r>
            <a:endParaRPr lang="nl-NL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/>
            </a:endParaRP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Russian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finance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:          € 35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million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" y="925458"/>
            <a:ext cx="4364446" cy="28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94594" y="274639"/>
            <a:ext cx="9469821" cy="52969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/>
              <a:t>Identifying and mapping </a:t>
            </a:r>
            <a:r>
              <a:rPr lang="en-US" sz="2800" dirty="0" err="1" smtClean="0"/>
              <a:t>peatlands</a:t>
            </a:r>
            <a:r>
              <a:rPr lang="en-US" sz="2800" dirty="0" smtClean="0"/>
              <a:t> (inventory) </a:t>
            </a:r>
            <a:endParaRPr lang="en-US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52080" y="5293360"/>
            <a:ext cx="548640" cy="579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1906905" y="700340"/>
            <a:ext cx="754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6000" dirty="0">
              <a:solidFill>
                <a:srgbClr val="FF0000"/>
              </a:solidFill>
            </a:endParaRPr>
          </a:p>
        </p:txBody>
      </p:sp>
      <p:pic>
        <p:nvPicPr>
          <p:cNvPr id="8" name="Рисунок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64" y="1208171"/>
            <a:ext cx="7331364" cy="4888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6080" y="938867"/>
            <a:ext cx="345720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prstClr val="black"/>
                </a:solidFill>
              </a:rPr>
              <a:t>Peatbogs</a:t>
            </a:r>
            <a:r>
              <a:rPr lang="en-US" b="1" dirty="0">
                <a:solidFill>
                  <a:prstClr val="black"/>
                </a:solidFill>
              </a:rPr>
              <a:t> and </a:t>
            </a:r>
            <a:r>
              <a:rPr lang="en-US" b="1" dirty="0" err="1">
                <a:solidFill>
                  <a:prstClr val="black"/>
                </a:solidFill>
              </a:rPr>
              <a:t>peatlands</a:t>
            </a:r>
            <a:r>
              <a:rPr lang="ru-RU" b="1" dirty="0">
                <a:solidFill>
                  <a:prstClr val="black"/>
                </a:solidFill>
              </a:rPr>
              <a:t> 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250 000 ha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or around </a:t>
            </a:r>
            <a:r>
              <a:rPr lang="ru-RU" b="1" dirty="0">
                <a:solidFill>
                  <a:prstClr val="black"/>
                </a:solidFill>
              </a:rPr>
              <a:t>6%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of </a:t>
            </a:r>
            <a:r>
              <a:rPr lang="en-US" dirty="0">
                <a:solidFill>
                  <a:prstClr val="black"/>
                </a:solidFill>
              </a:rPr>
              <a:t>the total </a:t>
            </a:r>
            <a:r>
              <a:rPr lang="en-US" dirty="0" smtClean="0">
                <a:solidFill>
                  <a:prstClr val="black"/>
                </a:solidFill>
              </a:rPr>
              <a:t>province area</a:t>
            </a:r>
            <a:r>
              <a:rPr lang="ru-RU" dirty="0">
                <a:solidFill>
                  <a:prstClr val="black"/>
                </a:solidFill>
              </a:rPr>
              <a:t>;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Total </a:t>
            </a:r>
            <a:r>
              <a:rPr lang="en-US" dirty="0" smtClean="0">
                <a:solidFill>
                  <a:prstClr val="black"/>
                </a:solidFill>
              </a:rPr>
              <a:t>number of sites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&gt; 1700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Sites from</a:t>
            </a:r>
            <a:r>
              <a:rPr lang="ru-RU" dirty="0" smtClean="0">
                <a:solidFill>
                  <a:prstClr val="black"/>
                </a:solidFill>
              </a:rPr>
              <a:t> 2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5 </a:t>
            </a:r>
            <a:r>
              <a:rPr lang="en-US" dirty="0">
                <a:solidFill>
                  <a:prstClr val="black"/>
                </a:solidFill>
              </a:rPr>
              <a:t>to </a:t>
            </a:r>
            <a:r>
              <a:rPr lang="ru-RU" dirty="0" smtClean="0">
                <a:solidFill>
                  <a:prstClr val="black"/>
                </a:solidFill>
              </a:rPr>
              <a:t>26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ru-RU" dirty="0" smtClean="0">
                <a:solidFill>
                  <a:prstClr val="black"/>
                </a:solidFill>
              </a:rPr>
              <a:t>000 </a:t>
            </a:r>
            <a:r>
              <a:rPr lang="en-US" dirty="0" smtClean="0">
                <a:solidFill>
                  <a:prstClr val="black"/>
                </a:solidFill>
              </a:rPr>
              <a:t>ha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Restored 70,000 ha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08" y="970662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Moscow Province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WI-NL.1246 PeatRus\9  Working docs technical\2 Rewetting\Tver\Reports from the Tver Province\1_situation_plan_MochovoeI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244" y="0"/>
            <a:ext cx="7325360" cy="8999936"/>
          </a:xfrm>
          <a:prstGeom prst="rect">
            <a:avLst/>
          </a:prstGeom>
          <a:solidFill>
            <a:srgbClr val="FFFFFF">
              <a:alpha val="50196"/>
            </a:srgbClr>
          </a:solidFill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12815"/>
            <a:ext cx="5990026" cy="5198620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en-GB" sz="2200" b="1" dirty="0">
                <a:solidFill>
                  <a:schemeClr val="tx1"/>
                </a:solidFill>
                <a:latin typeface="+mj-lt"/>
              </a:rPr>
              <a:t>Preparation </a:t>
            </a:r>
            <a:r>
              <a:rPr lang="en-GB" sz="2200" b="1" dirty="0" smtClean="0">
                <a:solidFill>
                  <a:schemeClr val="tx1"/>
                </a:solidFill>
                <a:latin typeface="+mj-lt"/>
              </a:rPr>
              <a:t>&amp; </a:t>
            </a:r>
            <a:r>
              <a:rPr lang="en-GB" sz="2200" b="1" dirty="0">
                <a:solidFill>
                  <a:schemeClr val="tx1"/>
                </a:solidFill>
                <a:latin typeface="+mj-lt"/>
              </a:rPr>
              <a:t>planning (design)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GB" sz="2200" b="1" dirty="0" smtClean="0">
                <a:solidFill>
                  <a:schemeClr val="tx1"/>
                </a:solidFill>
                <a:latin typeface="+mj-lt"/>
              </a:rPr>
              <a:t>Implementation</a:t>
            </a:r>
            <a:endParaRPr lang="en-GB" sz="2200" b="1" dirty="0">
              <a:solidFill>
                <a:schemeClr val="tx1"/>
              </a:solidFill>
              <a:latin typeface="+mj-lt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GB" sz="2200" b="1" dirty="0">
                <a:solidFill>
                  <a:schemeClr val="tx1"/>
                </a:solidFill>
                <a:latin typeface="+mj-lt"/>
              </a:rPr>
              <a:t>Maintenance </a:t>
            </a:r>
            <a:r>
              <a:rPr lang="en-GB" sz="2200" b="1" dirty="0" smtClean="0">
                <a:solidFill>
                  <a:schemeClr val="tx1"/>
                </a:solidFill>
                <a:latin typeface="+mj-lt"/>
              </a:rPr>
              <a:t>&amp; </a:t>
            </a:r>
            <a:r>
              <a:rPr lang="en-GB" sz="2200" b="1" dirty="0">
                <a:solidFill>
                  <a:schemeClr val="tx1"/>
                </a:solidFill>
                <a:latin typeface="+mj-lt"/>
              </a:rPr>
              <a:t>operation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GB" sz="2200" b="1" dirty="0">
                <a:solidFill>
                  <a:schemeClr val="tx1"/>
                </a:solidFill>
                <a:latin typeface="+mj-lt"/>
              </a:rPr>
              <a:t>Other </a:t>
            </a:r>
            <a:r>
              <a:rPr lang="en-GB" sz="2200" b="1" dirty="0" smtClean="0">
                <a:solidFill>
                  <a:schemeClr val="tx1"/>
                </a:solidFill>
                <a:latin typeface="+mj-lt"/>
              </a:rPr>
              <a:t>(monitoring, taxes, etc.)</a:t>
            </a:r>
          </a:p>
          <a:p>
            <a:pPr marL="182563" indent="-182563">
              <a:buFont typeface="Wingdings" pitchFamily="2" charset="2"/>
              <a:buChar char="§"/>
            </a:pPr>
            <a:endParaRPr lang="en-US" sz="2200" b="1" dirty="0" smtClean="0">
              <a:solidFill>
                <a:schemeClr val="tx1"/>
              </a:solidFill>
              <a:latin typeface="+mj-lt"/>
            </a:endParaRPr>
          </a:p>
          <a:p>
            <a:pPr marL="182563" indent="-182563"/>
            <a:r>
              <a:rPr lang="en-GB" sz="2200" dirty="0" smtClean="0">
                <a:latin typeface="+mj-lt"/>
              </a:rPr>
              <a:t>Ecological </a:t>
            </a:r>
            <a:r>
              <a:rPr lang="en-GB" sz="2200" dirty="0">
                <a:latin typeface="+mj-lt"/>
              </a:rPr>
              <a:t>approach significantly </a:t>
            </a:r>
            <a:endParaRPr lang="en-GB" sz="2200" dirty="0" smtClean="0">
              <a:latin typeface="+mj-lt"/>
            </a:endParaRPr>
          </a:p>
          <a:p>
            <a:pPr marL="182563" indent="-182563">
              <a:buNone/>
            </a:pPr>
            <a:r>
              <a:rPr lang="en-GB" sz="2200" dirty="0" smtClean="0">
                <a:latin typeface="+mj-lt"/>
              </a:rPr>
              <a:t>  cheaper than hydro-technical </a:t>
            </a:r>
            <a:r>
              <a:rPr lang="en-GB" sz="2200" dirty="0">
                <a:latin typeface="+mj-lt"/>
              </a:rPr>
              <a:t>facilities</a:t>
            </a:r>
          </a:p>
          <a:p>
            <a:pPr marL="182563" indent="-182563"/>
            <a:r>
              <a:rPr lang="en-GB" sz="2200" dirty="0">
                <a:latin typeface="+mj-lt"/>
              </a:rPr>
              <a:t>Larger sites </a:t>
            </a:r>
            <a:r>
              <a:rPr lang="en-GB" sz="2200" dirty="0" smtClean="0">
                <a:latin typeface="+mj-lt"/>
              </a:rPr>
              <a:t>less costly</a:t>
            </a:r>
            <a:endParaRPr lang="en-GB" sz="2200" dirty="0">
              <a:latin typeface="+mj-lt"/>
            </a:endParaRPr>
          </a:p>
          <a:p>
            <a:pPr marL="182563" indent="-182563"/>
            <a:r>
              <a:rPr lang="en-GB" sz="2200" dirty="0">
                <a:latin typeface="+mj-lt"/>
              </a:rPr>
              <a:t>Ecological </a:t>
            </a:r>
            <a:r>
              <a:rPr lang="en-GB" sz="2200" dirty="0" smtClean="0">
                <a:latin typeface="+mj-lt"/>
              </a:rPr>
              <a:t>rewetting: cheaper maintenance</a:t>
            </a:r>
          </a:p>
          <a:p>
            <a:pPr marL="182563" indent="-182563">
              <a:spcBef>
                <a:spcPts val="1800"/>
              </a:spcBef>
            </a:pPr>
            <a:r>
              <a:rPr lang="en-GB" sz="2200" dirty="0" smtClean="0">
                <a:solidFill>
                  <a:srgbClr val="C00000"/>
                </a:solidFill>
                <a:latin typeface="+mj-lt"/>
              </a:rPr>
              <a:t>Ecological rewetting          ~  </a:t>
            </a:r>
            <a:r>
              <a:rPr lang="en-GB" sz="2200" dirty="0" smtClean="0">
                <a:solidFill>
                  <a:srgbClr val="C00000"/>
                </a:solidFill>
                <a:latin typeface="+mj-lt"/>
                <a:cs typeface="Times New Roman"/>
              </a:rPr>
              <a:t>€</a:t>
            </a:r>
            <a:r>
              <a:rPr lang="en-GB" sz="2200" dirty="0" smtClean="0">
                <a:solidFill>
                  <a:srgbClr val="C00000"/>
                </a:solidFill>
                <a:latin typeface="+mj-lt"/>
              </a:rPr>
              <a:t> 60</a:t>
            </a:r>
            <a:r>
              <a:rPr lang="en-GB" sz="2200" dirty="0" smtClean="0">
                <a:solidFill>
                  <a:srgbClr val="C00000"/>
                </a:solidFill>
                <a:latin typeface="+mj-lt"/>
                <a:cs typeface="Times New Roman"/>
              </a:rPr>
              <a:t> / ha</a:t>
            </a:r>
          </a:p>
          <a:p>
            <a:pPr marL="182563" indent="-182563"/>
            <a:r>
              <a:rPr lang="en-GB" sz="2200" dirty="0" smtClean="0">
                <a:solidFill>
                  <a:srgbClr val="C00000"/>
                </a:solidFill>
                <a:latin typeface="+mj-lt"/>
                <a:cs typeface="Times New Roman"/>
              </a:rPr>
              <a:t>Hydro-technical rewetting ~  € 1.200 / ha</a:t>
            </a:r>
            <a:endParaRPr lang="nl-NL" sz="2200" dirty="0">
              <a:solidFill>
                <a:srgbClr val="C00000"/>
              </a:solidFill>
              <a:latin typeface="+mj-lt"/>
            </a:endParaRPr>
          </a:p>
          <a:p>
            <a:endParaRPr lang="nl-NL" sz="24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33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Costs of rewetting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Рисунок 6" descr="PB120623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2028"/>
          <a:stretch/>
        </p:blipFill>
        <p:spPr>
          <a:xfrm>
            <a:off x="5865225" y="117566"/>
            <a:ext cx="3177157" cy="3670663"/>
          </a:xfrm>
          <a:prstGeom prst="rect">
            <a:avLst/>
          </a:prstGeom>
        </p:spPr>
      </p:pic>
      <p:pic>
        <p:nvPicPr>
          <p:cNvPr id="9" name="Picture 5" descr="J:\WI-NL.1246 PeatRus\9  Working docs technical\2 Rewetting\Field Missions\KfW mission and SB October 2013\IMG_3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950" y="3915814"/>
            <a:ext cx="3143432" cy="20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19909" y="6298263"/>
            <a:ext cx="2895600" cy="2137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fr-CA" sz="800" dirty="0"/>
              <a:t>Rio Conventions </a:t>
            </a:r>
            <a:r>
              <a:rPr lang="fr-CA" sz="800" dirty="0" err="1"/>
              <a:t>Pavilion</a:t>
            </a:r>
            <a:endParaRPr lang="nl-NL" sz="8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19909" y="6549896"/>
            <a:ext cx="2895600" cy="15134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nl-NL" sz="800" dirty="0" smtClean="0"/>
              <a:t>December 1, 2015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9371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52047"/>
              </p:ext>
            </p:extLst>
          </p:nvPr>
        </p:nvGraphicFramePr>
        <p:xfrm>
          <a:off x="96770" y="2206984"/>
          <a:ext cx="8915868" cy="410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Rio Conventions </a:t>
            </a:r>
            <a:r>
              <a:rPr lang="fr-CA" dirty="0" err="1"/>
              <a:t>Pavilion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December 1, 2015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3135" y="424080"/>
            <a:ext cx="8659503" cy="100182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Roadmap to accelerate action for peatland restoration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2068" y="1102740"/>
            <a:ext cx="869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Wetlands International is starting a global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peatland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restoration for climate change mitigation with the CBD, UNCCD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Ramsar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Convention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endParaRPr lang="nl-NL"/>
          </a:p>
        </p:txBody>
      </p:sp>
      <p:pic>
        <p:nvPicPr>
          <p:cNvPr id="11" name="Picture 3" descr="Sundown at mentangai channel-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75553"/>
            <a:ext cx="9180512" cy="44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Smiley Face 11"/>
          <p:cNvSpPr/>
          <p:nvPr/>
        </p:nvSpPr>
        <p:spPr>
          <a:xfrm>
            <a:off x="9144000" y="0"/>
            <a:ext cx="404812" cy="3968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r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endParaRPr lang="en-US" altLang="en-US" sz="2400" smtClean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539552" y="4510861"/>
            <a:ext cx="60621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ller"/>
              </a:rPr>
              <a:t>We need to start a paradigm shift from unsustainable practices to Net Positive Impact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03848" y="5373216"/>
            <a:ext cx="3455987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More information on </a:t>
            </a:r>
            <a:r>
              <a:rPr lang="en-US" altLang="en-US" sz="2800" b="1" dirty="0">
                <a:solidFill>
                  <a:srgbClr val="009900"/>
                </a:solidFill>
                <a:latin typeface="Arial" charset="0"/>
              </a:rPr>
              <a:t>www.wetlands.org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91680" y="101869"/>
            <a:ext cx="419792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800" b="1" spc="110" dirty="0">
                <a:solidFill>
                  <a:srgbClr val="FFFF00"/>
                </a:solidFill>
                <a:latin typeface="Arial" charset="0"/>
              </a:rPr>
              <a:t>Thank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4800" b="1" kern="1500" spc="110" dirty="0">
                <a:solidFill>
                  <a:srgbClr val="FFFF00"/>
                </a:solidFill>
                <a:latin typeface="Arial" charset="0"/>
              </a:rPr>
              <a:t>y  u</a:t>
            </a:r>
          </a:p>
        </p:txBody>
      </p:sp>
    </p:spTree>
    <p:extLst>
      <p:ext uri="{BB962C8B-B14F-4D97-AF65-F5344CB8AC3E}">
        <p14:creationId xmlns:p14="http://schemas.microsoft.com/office/powerpoint/2010/main" val="23385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-0.01597 -0.00579 -0.06719 -0.01065 -0.08507 -0.01065 C -0.19757 -0.01065 -0.31372 0.08195 -0.31372 0.17778 C -0.31372 0.12917 -0.37101 0.08195 -0.42622 0.08195 C -0.48403 0.08195 -0.53889 0.12963 -0.53889 0.17778 C -0.53889 0.15324 -0.56823 0.12917 -0.59688 0.12917 C -0.62552 0.12917 -0.65486 0.15208 -0.65486 0.17778 C -0.65486 0.16435 -0.66927 0.15324 -0.68386 0.15324 C -0.69792 0.15324 -0.7125 0.16482 -0.7125 0.17778 C -0.7125 0.17037 -0.71997 0.16435 -0.72726 0.16435 C -0.7309 0.16435 -0.74167 0.17037 -0.74167 0.17778 C -0.74167 0.17361 -0.74566 0.17037 -0.74913 0.17037 C -0.74913 0.16968 -0.75729 0.17315 -0.75729 0.17778 C -0.75729 0.17454 -0.75729 0.17361 -0.76059 0.17361 C -0.76059 0.17384 -0.76458 0.17477 -0.76458 0.17778 C -0.76458 0.17523 -0.76458 0.17454 -0.76458 0.17384 C -0.76806 0.17384 -0.76806 0.17454 -0.76806 0.17523 C -0.77205 0.17523 -0.77205 0.17477 -0.77205 0.17384 C -0.77396 0.17384 -0.77396 0.17454 -0.77396 0.17523 " pathEditMode="relative" rAng="0" ptsTypes="fffffffffffffffffff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Rio Conventions </a:t>
            </a:r>
            <a:r>
              <a:rPr lang="fr-CA" dirty="0" err="1"/>
              <a:t>Pavilion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December 1, 2015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8420" y="405268"/>
            <a:ext cx="8965580" cy="529694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Emissions </a:t>
            </a:r>
            <a:r>
              <a:rPr lang="en-GB" sz="2800" dirty="0"/>
              <a:t>from </a:t>
            </a:r>
            <a:r>
              <a:rPr lang="en-GB" sz="2800" dirty="0" err="1" smtClean="0"/>
              <a:t>peatlands</a:t>
            </a:r>
            <a:r>
              <a:rPr lang="en-GB" sz="2800" dirty="0" smtClean="0"/>
              <a:t> </a:t>
            </a:r>
            <a:r>
              <a:rPr lang="en-GB" sz="2800" dirty="0"/>
              <a:t>per country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indicating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which countries contribute 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most to global </a:t>
            </a:r>
            <a:r>
              <a:rPr lang="en-US" sz="2000" b="0" dirty="0" err="1">
                <a:solidFill>
                  <a:schemeClr val="accent6">
                    <a:lumMod val="50000"/>
                  </a:schemeClr>
                </a:solidFill>
              </a:rPr>
              <a:t>peatland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 emissions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and where 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it is most urgent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to undertake </a:t>
            </a:r>
            <a:r>
              <a:rPr lang="en-US" sz="2000" b="0" dirty="0" err="1">
                <a:solidFill>
                  <a:schemeClr val="accent6">
                    <a:lumMod val="50000"/>
                  </a:schemeClr>
                </a:solidFill>
              </a:rPr>
              <a:t>peatland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 rewetting 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action</a:t>
            </a:r>
            <a:endParaRPr lang="nl-N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2" y="1355855"/>
            <a:ext cx="8538778" cy="46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Rio Conventions </a:t>
            </a:r>
            <a:r>
              <a:rPr lang="fr-CA" dirty="0" err="1"/>
              <a:t>Pavilion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December 1, 2015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629" y="378372"/>
            <a:ext cx="8887247" cy="690808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Emissions from </a:t>
            </a:r>
            <a:r>
              <a:rPr lang="en-GB" sz="2800" dirty="0" err="1"/>
              <a:t>peatlands</a:t>
            </a:r>
            <a:r>
              <a:rPr lang="en-GB" sz="2800" dirty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per </a:t>
            </a:r>
            <a:r>
              <a:rPr lang="en-GB" sz="2800" dirty="0"/>
              <a:t>unit national land area (in tCO</a:t>
            </a:r>
            <a:r>
              <a:rPr lang="en-GB" sz="2800" baseline="-25000" dirty="0"/>
              <a:t>2</a:t>
            </a:r>
            <a:r>
              <a:rPr lang="en-GB" sz="2800" dirty="0"/>
              <a:t>e/km</a:t>
            </a:r>
            <a:r>
              <a:rPr lang="en-GB" sz="2800" baseline="30000" dirty="0"/>
              <a:t>2</a:t>
            </a:r>
            <a:r>
              <a:rPr lang="en-GB" sz="2800" dirty="0" smtClean="0"/>
              <a:t>)</a:t>
            </a:r>
            <a:br>
              <a:rPr lang="en-GB" sz="2800" dirty="0" smtClean="0"/>
            </a:b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indicating where </a:t>
            </a:r>
            <a:r>
              <a:rPr lang="en-US" sz="2000" b="0" dirty="0" err="1">
                <a:solidFill>
                  <a:schemeClr val="accent6">
                    <a:lumMod val="50000"/>
                  </a:schemeClr>
                </a:solidFill>
              </a:rPr>
              <a:t>peatland</a:t>
            </a: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</a:rPr>
              <a:t> emissions are most relevant for land use policies</a:t>
            </a:r>
            <a:endParaRPr lang="nl-NL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" y="1393806"/>
            <a:ext cx="8235949" cy="44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Rio Conventions </a:t>
            </a:r>
            <a:r>
              <a:rPr lang="fr-CA" dirty="0" err="1"/>
              <a:t>Pavilion</a:t>
            </a:r>
            <a:endParaRPr lang="nl-NL" dirty="0" smtClean="0"/>
          </a:p>
        </p:txBody>
      </p:sp>
      <p:sp>
        <p:nvSpPr>
          <p:cNvPr id="1024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863601" y="6643979"/>
            <a:ext cx="2895600" cy="151342"/>
          </a:xfrm>
        </p:spPr>
        <p:txBody>
          <a:bodyPr/>
          <a:lstStyle/>
          <a:p>
            <a:r>
              <a:rPr lang="nl-NL" dirty="0" smtClean="0"/>
              <a:t>December 1, 2015</a:t>
            </a:r>
          </a:p>
          <a:p>
            <a:endParaRPr lang="nl-NL" dirty="0" smtClean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99467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/>
              <a:t>Peatland emissions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as </a:t>
            </a:r>
            <a:r>
              <a:rPr lang="en-GB" sz="2800" dirty="0"/>
              <a:t>% of national fossil fuel and cement </a:t>
            </a:r>
            <a:r>
              <a:rPr lang="en-GB" sz="2800" dirty="0" smtClean="0"/>
              <a:t>emissions</a:t>
            </a:r>
            <a:br>
              <a:rPr lang="en-GB" sz="2800" dirty="0" smtClean="0"/>
            </a:br>
            <a:r>
              <a:rPr lang="en-US" sz="2200" b="0" dirty="0">
                <a:solidFill>
                  <a:schemeClr val="accent6">
                    <a:lumMod val="50000"/>
                  </a:schemeClr>
                </a:solidFill>
              </a:rPr>
              <a:t>indicating the importance of </a:t>
            </a:r>
            <a:r>
              <a:rPr lang="en-US" sz="2200" b="0" dirty="0" err="1">
                <a:solidFill>
                  <a:schemeClr val="accent6">
                    <a:lumMod val="50000"/>
                  </a:schemeClr>
                </a:solidFill>
              </a:rPr>
              <a:t>peatlands</a:t>
            </a:r>
            <a:r>
              <a:rPr lang="en-US" sz="2200" b="0" dirty="0">
                <a:solidFill>
                  <a:schemeClr val="accent6">
                    <a:lumMod val="50000"/>
                  </a:schemeClr>
                </a:solidFill>
              </a:rPr>
              <a:t> for national climate 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</a:rPr>
              <a:t>policies</a:t>
            </a: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nl-N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 descr="J:\WI-NL.1265 SPPC\10  Advocom\CoP21\Flyer_for_designer\peat_em_rel_fossfu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82348"/>
            <a:ext cx="8331958" cy="44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Experiences in SE Asia: Indonesia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63" y="1378290"/>
            <a:ext cx="5475711" cy="3080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5" y="5173571"/>
            <a:ext cx="1151050" cy="767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164" y="5155276"/>
            <a:ext cx="1158909" cy="772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159" y="5173571"/>
            <a:ext cx="1158910" cy="772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89"/>
          <a:stretch/>
        </p:blipFill>
        <p:spPr>
          <a:xfrm>
            <a:off x="7714463" y="5145096"/>
            <a:ext cx="1194406" cy="782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634" y="5173571"/>
            <a:ext cx="1373522" cy="7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850" y="162470"/>
            <a:ext cx="8229600" cy="5302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latin typeface="Aller"/>
              </a:rPr>
              <a:t>Peatland rewetting, </a:t>
            </a:r>
            <a:r>
              <a:rPr lang="en-GB" altLang="en-US" sz="2800" dirty="0">
                <a:latin typeface="Aller"/>
              </a:rPr>
              <a:t>Central Kalimantan</a:t>
            </a:r>
            <a:endParaRPr lang="en-US" altLang="en-US" sz="2800" dirty="0">
              <a:latin typeface="All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" y="5829267"/>
            <a:ext cx="5364064" cy="1021608"/>
          </a:xfrm>
        </p:spPr>
        <p:txBody>
          <a:bodyPr>
            <a:normAutofit fontScale="92500"/>
          </a:bodyPr>
          <a:lstStyle/>
          <a:p>
            <a:pPr marL="358775" indent="0">
              <a:buNone/>
            </a:pPr>
            <a:r>
              <a:rPr lang="en-US" b="1" dirty="0" smtClean="0"/>
              <a:t>Hydrological restoration stops emissions and restores biodiversity</a:t>
            </a:r>
            <a:endParaRPr lang="en-US" b="1" dirty="0"/>
          </a:p>
        </p:txBody>
      </p:sp>
      <p:pic>
        <p:nvPicPr>
          <p:cNvPr id="8195" name="Picture 3" descr="E:\1Marcel, pictures\1-Wetland restoration\Dam in logging channel, Sebanga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" y="692695"/>
            <a:ext cx="7704856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1Marcel, pictures\Peat pictures, october 06\116-MS Palangka- Large dams are constructed to prevent further drainage of peatlands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443367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20280" y="102838"/>
            <a:ext cx="2924050" cy="26429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9pPr>
          </a:lstStyle>
          <a:p>
            <a:r>
              <a:rPr lang="nl-NL" altLang="en-US" sz="2200" dirty="0" smtClean="0">
                <a:latin typeface="Aller"/>
              </a:rPr>
              <a:t>  Community-</a:t>
            </a:r>
            <a:r>
              <a:rPr lang="nl-NL" altLang="en-US" sz="2200" dirty="0" err="1" smtClean="0">
                <a:latin typeface="Aller"/>
              </a:rPr>
              <a:t>based</a:t>
            </a:r>
            <a:endParaRPr lang="nl-NL" altLang="en-US" sz="2200" dirty="0" smtClean="0">
              <a:latin typeface="Aller"/>
            </a:endParaRPr>
          </a:p>
          <a:p>
            <a:pPr marL="182563" indent="-182563">
              <a:spcBef>
                <a:spcPts val="600"/>
              </a:spcBef>
              <a:buFontTx/>
              <a:buChar char="-"/>
            </a:pPr>
            <a:r>
              <a:rPr lang="nl-NL" altLang="en-US" sz="1800" dirty="0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Building </a:t>
            </a:r>
            <a:r>
              <a:rPr lang="nl-NL" altLang="en-US" sz="1800" dirty="0" err="1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dams</a:t>
            </a:r>
            <a:r>
              <a:rPr lang="nl-NL" altLang="en-US" sz="1800" dirty="0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 </a:t>
            </a:r>
            <a:r>
              <a:rPr lang="nl-NL" altLang="en-US" sz="1800" dirty="0" err="1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using</a:t>
            </a:r>
            <a:r>
              <a:rPr lang="nl-NL" altLang="en-US" sz="1800" dirty="0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 traditional </a:t>
            </a:r>
            <a:r>
              <a:rPr lang="nl-NL" altLang="en-US" sz="1800" dirty="0" err="1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techniques</a:t>
            </a:r>
            <a:endParaRPr lang="nl-NL" altLang="en-US" sz="1800" dirty="0" smtClean="0">
              <a:solidFill>
                <a:schemeClr val="bg1">
                  <a:lumMod val="50000"/>
                </a:schemeClr>
              </a:solidFill>
              <a:latin typeface="Aller"/>
            </a:endParaRPr>
          </a:p>
          <a:p>
            <a:pPr marL="182563" lvl="1" indent="-182563" algn="l">
              <a:spcBef>
                <a:spcPts val="600"/>
              </a:spcBef>
              <a:buFontTx/>
              <a:buChar char="-"/>
            </a:pPr>
            <a:r>
              <a:rPr lang="en-US" altLang="en-US" sz="2100" b="1" dirty="0">
                <a:solidFill>
                  <a:schemeClr val="bg1">
                    <a:lumMod val="50000"/>
                  </a:schemeClr>
                </a:solidFill>
                <a:latin typeface="Aller"/>
              </a:rPr>
              <a:t>Employment &amp; benefit </a:t>
            </a:r>
            <a:r>
              <a:rPr lang="en-US" altLang="en-US" sz="2100" b="1" dirty="0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sharing</a:t>
            </a:r>
          </a:p>
          <a:p>
            <a:pPr marL="182563" lvl="1" indent="-182563" algn="l">
              <a:spcBef>
                <a:spcPts val="600"/>
              </a:spcBef>
              <a:buFontTx/>
              <a:buChar char="-"/>
            </a:pPr>
            <a:r>
              <a:rPr lang="en-US" altLang="en-US" sz="2100" b="1" dirty="0" err="1">
                <a:solidFill>
                  <a:schemeClr val="bg1">
                    <a:lumMod val="50000"/>
                  </a:schemeClr>
                </a:solidFill>
                <a:latin typeface="Aller"/>
              </a:rPr>
              <a:t>Paludiculture</a:t>
            </a:r>
            <a:r>
              <a:rPr lang="en-US" altLang="en-US" sz="2100" b="1" dirty="0">
                <a:solidFill>
                  <a:schemeClr val="bg1">
                    <a:lumMod val="50000"/>
                  </a:schemeClr>
                </a:solidFill>
                <a:latin typeface="Aller"/>
              </a:rPr>
              <a:t>: sustainable </a:t>
            </a:r>
            <a:r>
              <a:rPr lang="en-US" altLang="en-US" sz="2100" b="1" dirty="0" smtClean="0">
                <a:solidFill>
                  <a:schemeClr val="bg1">
                    <a:lumMod val="50000"/>
                  </a:schemeClr>
                </a:solidFill>
                <a:latin typeface="Aller"/>
              </a:rPr>
              <a:t>income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Aller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563" y="0"/>
            <a:ext cx="3292387" cy="27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78" b="7290"/>
          <a:stretch/>
        </p:blipFill>
        <p:spPr bwMode="auto">
          <a:xfrm>
            <a:off x="-51692" y="2745759"/>
            <a:ext cx="9195692" cy="33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568" y="2103138"/>
            <a:ext cx="749300" cy="3683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800" b="1" dirty="0">
                <a:solidFill>
                  <a:schemeClr val="bg1"/>
                </a:solidFill>
                <a:latin typeface="Arial" charset="0"/>
              </a:rPr>
              <a:t>2003</a:t>
            </a: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5180" y="3505076"/>
            <a:ext cx="712787" cy="369887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800" b="1" dirty="0">
                <a:solidFill>
                  <a:schemeClr val="bg1"/>
                </a:solidFill>
                <a:latin typeface="Arial" charset="0"/>
              </a:rPr>
              <a:t>2012</a:t>
            </a: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6" descr="WI Peatland restoration -blocking drainage chann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329" y="0"/>
            <a:ext cx="4225347" cy="27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38237" y="2420888"/>
            <a:ext cx="2977" cy="10117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00901" y="6328742"/>
            <a:ext cx="586160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Aller"/>
              </a:rPr>
              <a:t>Local stakeholders </a:t>
            </a:r>
            <a:r>
              <a:rPr lang="en-US" altLang="en-US" sz="2400" b="1" dirty="0" smtClean="0">
                <a:latin typeface="Aller"/>
              </a:rPr>
              <a:t>must benefit</a:t>
            </a:r>
            <a:endParaRPr lang="en-US" altLang="en-US" sz="2400" b="1" dirty="0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2697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15573"/>
            <a:ext cx="9144001" cy="6381328"/>
            <a:chOff x="658827" y="626013"/>
            <a:chExt cx="8243888" cy="5904169"/>
          </a:xfrm>
        </p:grpSpPr>
        <p:pic>
          <p:nvPicPr>
            <p:cNvPr id="25602" name="Picture 2" descr="Jul24-30"/>
            <p:cNvPicPr>
              <a:picLocks noChangeAspect="1" noChangeArrowheads="1"/>
            </p:cNvPicPr>
            <p:nvPr/>
          </p:nvPicPr>
          <p:blipFill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540" y="626013"/>
              <a:ext cx="4067175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5" descr="Jelutung seedling facil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7" y="626013"/>
              <a:ext cx="4618659" cy="311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6" descr="Peat forest replant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8" y="3739357"/>
              <a:ext cx="4516419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E:\1-Wetland restoration\WI Peatswamp reforested June 20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749" y="3880529"/>
            <a:ext cx="5380094" cy="30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2515779" y="3594285"/>
            <a:ext cx="4211637" cy="400050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r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chemeClr val="bg1"/>
                </a:solidFill>
                <a:latin typeface="Arial" charset="0"/>
              </a:rPr>
              <a:t>Paludiculture</a:t>
            </a:r>
            <a:r>
              <a:rPr lang="en-GB" altLang="en-US" sz="2000" dirty="0">
                <a:solidFill>
                  <a:schemeClr val="bg1"/>
                </a:solidFill>
                <a:latin typeface="Arial" charset="0"/>
              </a:rPr>
              <a:t>, Central Kalimantan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altLang="en-US" sz="2800" b="1" dirty="0" smtClean="0"/>
              <a:t>Communities replant degraded peatlands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994335"/>
            <a:ext cx="2088232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75757"/>
                </a:solidFill>
              </a:rPr>
              <a:t>Reforestation</a:t>
            </a:r>
            <a:endParaRPr lang="en-US" sz="20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Experiences in Europe: Russia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170" t="2976" r="4590" b="10017"/>
          <a:stretch/>
        </p:blipFill>
        <p:spPr bwMode="auto">
          <a:xfrm>
            <a:off x="2364376" y="1541417"/>
            <a:ext cx="4585063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9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Wetlands">
      <a:dk1>
        <a:srgbClr val="0781AE"/>
      </a:dk1>
      <a:lt1>
        <a:sysClr val="window" lastClr="FFFFFF"/>
      </a:lt1>
      <a:dk2>
        <a:srgbClr val="BED246"/>
      </a:dk2>
      <a:lt2>
        <a:srgbClr val="EEECE1"/>
      </a:lt2>
      <a:accent1>
        <a:srgbClr val="333333"/>
      </a:accent1>
      <a:accent2>
        <a:srgbClr val="24557F"/>
      </a:accent2>
      <a:accent3>
        <a:srgbClr val="62964F"/>
      </a:accent3>
      <a:accent4>
        <a:srgbClr val="FFFFFF"/>
      </a:accent4>
      <a:accent5>
        <a:srgbClr val="FFFFFF"/>
      </a:accent5>
      <a:accent6>
        <a:srgbClr val="FFFFFF"/>
      </a:accent6>
      <a:hlink>
        <a:srgbClr val="0781AE"/>
      </a:hlink>
      <a:folHlink>
        <a:srgbClr val="24557F"/>
      </a:folHlink>
    </a:clrScheme>
    <a:fontScheme name="Wetlands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348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Aller</vt:lpstr>
      <vt:lpstr>Arial</vt:lpstr>
      <vt:lpstr>Calibri</vt:lpstr>
      <vt:lpstr>Times New Roman</vt:lpstr>
      <vt:lpstr>Wingdings</vt:lpstr>
      <vt:lpstr>Office-thema</vt:lpstr>
      <vt:lpstr>Microsoft Excel Chart</vt:lpstr>
      <vt:lpstr>PowerPoint Presentation</vt:lpstr>
      <vt:lpstr>Emissions from peatlands per country  indicating which countries contribute most to global peatland emissions  and where it is most urgent to undertake peatland rewetting action</vt:lpstr>
      <vt:lpstr>Emissions from peatlands  per unit national land area (in tCO2e/km2) indicating where peatland emissions are most relevant for land use policies</vt:lpstr>
      <vt:lpstr>Peatland emissions  as % of national fossil fuel and cement emissions indicating the importance of peatlands for national climate policies </vt:lpstr>
      <vt:lpstr>Experiences in SE Asia: Indonesia</vt:lpstr>
      <vt:lpstr>Peatland rewetting, Central Kalimantan</vt:lpstr>
      <vt:lpstr>PowerPoint Presentation</vt:lpstr>
      <vt:lpstr>Communities replant degraded peatlands</vt:lpstr>
      <vt:lpstr>Experiences in Europe: Russia</vt:lpstr>
      <vt:lpstr>  The PeatRus project</vt:lpstr>
      <vt:lpstr> Identifying and mapping peatlands (inventory) </vt:lpstr>
      <vt:lpstr>Costs of rewetting</vt:lpstr>
      <vt:lpstr>Roadmap to accelerate action for peatland restoration </vt:lpstr>
      <vt:lpstr>PowerPoint Presentation</vt:lpstr>
    </vt:vector>
  </TitlesOfParts>
  <Company>NoSuchCompany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Dumay</dc:creator>
  <cp:lastModifiedBy>annie cung</cp:lastModifiedBy>
  <cp:revision>85</cp:revision>
  <dcterms:created xsi:type="dcterms:W3CDTF">2013-10-07T08:45:43Z</dcterms:created>
  <dcterms:modified xsi:type="dcterms:W3CDTF">2015-12-01T14:28:42Z</dcterms:modified>
</cp:coreProperties>
</file>